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4" r:id="rId4"/>
    <p:sldId id="275" r:id="rId5"/>
    <p:sldId id="276" r:id="rId6"/>
    <p:sldId id="279" r:id="rId7"/>
    <p:sldId id="284" r:id="rId8"/>
    <p:sldId id="259" r:id="rId9"/>
    <p:sldId id="280" r:id="rId10"/>
    <p:sldId id="281" r:id="rId11"/>
    <p:sldId id="282" r:id="rId12"/>
    <p:sldId id="285" r:id="rId13"/>
    <p:sldId id="283" r:id="rId14"/>
    <p:sldId id="261" r:id="rId15"/>
    <p:sldId id="269" r:id="rId16"/>
    <p:sldId id="260" r:id="rId17"/>
    <p:sldId id="263" r:id="rId18"/>
    <p:sldId id="286" r:id="rId19"/>
    <p:sldId id="265" r:id="rId20"/>
  </p:sldIdLst>
  <p:sldSz cx="9144000" cy="6858000" type="screen4x3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2214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88293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54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958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5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31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68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95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575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27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85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579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65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251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718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926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461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584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2FC5A0B-8A33-4BAF-9068-15363C3A673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D95ECB-145D-4975-810C-59DC88190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68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8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5.jpeg"/><Relationship Id="rId4" Type="http://schemas.microsoft.com/office/2007/relationships/hdphoto" Target="../media/hdphoto7.wdp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12" Type="http://schemas.microsoft.com/office/2007/relationships/hdphoto" Target="../media/hdphoto14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openxmlformats.org/officeDocument/2006/relationships/image" Target="../media/image23.jpeg"/><Relationship Id="rId5" Type="http://schemas.openxmlformats.org/officeDocument/2006/relationships/image" Target="../media/image20.jpeg"/><Relationship Id="rId10" Type="http://schemas.microsoft.com/office/2007/relationships/hdphoto" Target="../media/hdphoto13.wdp"/><Relationship Id="rId4" Type="http://schemas.microsoft.com/office/2007/relationships/hdphoto" Target="../media/hdphoto10.wdp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4.jpg"/><Relationship Id="rId7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8.wdp"/><Relationship Id="rId5" Type="http://schemas.openxmlformats.org/officeDocument/2006/relationships/image" Target="../media/image29.jpeg"/><Relationship Id="rId4" Type="http://schemas.microsoft.com/office/2007/relationships/hdphoto" Target="../media/hdphoto17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1.wdp"/><Relationship Id="rId5" Type="http://schemas.openxmlformats.org/officeDocument/2006/relationships/image" Target="../media/image32.jpeg"/><Relationship Id="rId4" Type="http://schemas.microsoft.com/office/2007/relationships/hdphoto" Target="../media/hdphoto20.wdp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4.wdp"/><Relationship Id="rId5" Type="http://schemas.openxmlformats.org/officeDocument/2006/relationships/image" Target="../media/image36.jpeg"/><Relationship Id="rId10" Type="http://schemas.microsoft.com/office/2007/relationships/hdphoto" Target="../media/hdphoto26.wdp"/><Relationship Id="rId4" Type="http://schemas.microsoft.com/office/2007/relationships/hdphoto" Target="../media/hdphoto23.wdp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9.jpg"/><Relationship Id="rId7" Type="http://schemas.microsoft.com/office/2007/relationships/hdphoto" Target="../media/hdphoto28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microsoft.com/office/2007/relationships/hdphoto" Target="../media/hdphoto27.wdp"/><Relationship Id="rId4" Type="http://schemas.openxmlformats.org/officeDocument/2006/relationships/image" Target="../media/image40.jpeg"/><Relationship Id="rId9" Type="http://schemas.microsoft.com/office/2007/relationships/hdphoto" Target="../media/hdphoto29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jpg"/><Relationship Id="rId7" Type="http://schemas.openxmlformats.org/officeDocument/2006/relationships/image" Target="../media/image4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0.wdp"/><Relationship Id="rId5" Type="http://schemas.openxmlformats.org/officeDocument/2006/relationships/image" Target="../media/image45.jpeg"/><Relationship Id="rId4" Type="http://schemas.openxmlformats.org/officeDocument/2006/relationships/image" Target="../media/image44.jpg"/><Relationship Id="rId9" Type="http://schemas.microsoft.com/office/2007/relationships/hdphoto" Target="../media/hdphoto31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48.jpeg"/><Relationship Id="rId7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3.wdp"/><Relationship Id="rId5" Type="http://schemas.openxmlformats.org/officeDocument/2006/relationships/image" Target="../media/image49.jpeg"/><Relationship Id="rId10" Type="http://schemas.microsoft.com/office/2007/relationships/hdphoto" Target="../media/hdphoto35.wdp"/><Relationship Id="rId4" Type="http://schemas.microsoft.com/office/2007/relationships/hdphoto" Target="../media/hdphoto32.wdp"/><Relationship Id="rId9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8.wdp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7.wdp"/><Relationship Id="rId5" Type="http://schemas.openxmlformats.org/officeDocument/2006/relationships/image" Target="../media/image53.jpeg"/><Relationship Id="rId10" Type="http://schemas.microsoft.com/office/2007/relationships/hdphoto" Target="../media/hdphoto39.wdp"/><Relationship Id="rId4" Type="http://schemas.microsoft.com/office/2007/relationships/hdphoto" Target="../media/hdphoto36.wdp"/><Relationship Id="rId9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2.wdp"/><Relationship Id="rId3" Type="http://schemas.openxmlformats.org/officeDocument/2006/relationships/image" Target="../media/image56.jpeg"/><Relationship Id="rId7" Type="http://schemas.openxmlformats.org/officeDocument/2006/relationships/image" Target="../media/image5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1.wdp"/><Relationship Id="rId5" Type="http://schemas.openxmlformats.org/officeDocument/2006/relationships/image" Target="../media/image57.jpeg"/><Relationship Id="rId10" Type="http://schemas.microsoft.com/office/2007/relationships/hdphoto" Target="../media/hdphoto43.wdp"/><Relationship Id="rId4" Type="http://schemas.microsoft.com/office/2007/relationships/hdphoto" Target="../media/hdphoto40.wdp"/><Relationship Id="rId9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4.jpeg"/><Relationship Id="rId7" Type="http://schemas.microsoft.com/office/2007/relationships/hdphoto" Target="../media/hdphoto45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11" Type="http://schemas.microsoft.com/office/2007/relationships/hdphoto" Target="../media/hdphoto47.wdp"/><Relationship Id="rId5" Type="http://schemas.openxmlformats.org/officeDocument/2006/relationships/image" Target="../media/image65.jpg"/><Relationship Id="rId10" Type="http://schemas.openxmlformats.org/officeDocument/2006/relationships/image" Target="../media/image68.jpeg"/><Relationship Id="rId4" Type="http://schemas.microsoft.com/office/2007/relationships/hdphoto" Target="../media/hdphoto44.wdp"/><Relationship Id="rId9" Type="http://schemas.microsoft.com/office/2007/relationships/hdphoto" Target="../media/hdphoto46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48.wdp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microsoft.com/office/2007/relationships/hdphoto" Target="../media/hdphoto49.wdp"/><Relationship Id="rId4" Type="http://schemas.openxmlformats.org/officeDocument/2006/relationships/image" Target="../media/image70.jpeg"/><Relationship Id="rId9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61852" y="93761"/>
            <a:ext cx="785164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Муниципальное бюджетное учреждение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дополнительного образования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Центр детского творчества «Радуга»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Нижнекамского муниципального района 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Республики Татарстан</a:t>
            </a:r>
          </a:p>
          <a:p>
            <a:pPr algn="ctr"/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16480" y="5436138"/>
            <a:ext cx="6729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30ACEC">
                    <a:lumMod val="75000"/>
                  </a:srgbClr>
                </a:solidFill>
                <a:latin typeface="Trebuchet MS" pitchFamily="34" charset="0"/>
                <a:cs typeface="Times New Roman" panose="02020603050405020304" pitchFamily="18" charset="0"/>
              </a:rPr>
              <a:t>Деятельность </a:t>
            </a:r>
            <a:endParaRPr lang="ru-RU" sz="2400" b="1" dirty="0" smtClean="0">
              <a:solidFill>
                <a:srgbClr val="30ACEC">
                  <a:lumMod val="75000"/>
                </a:srgbClr>
              </a:solidFill>
              <a:latin typeface="Trebuchet MS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 smtClean="0">
                <a:solidFill>
                  <a:srgbClr val="30ACEC">
                    <a:lumMod val="75000"/>
                  </a:srgbClr>
                </a:solidFill>
                <a:latin typeface="Trebuchet MS" pitchFamily="34" charset="0"/>
                <a:cs typeface="Times New Roman" panose="02020603050405020304" pitchFamily="18" charset="0"/>
              </a:rPr>
              <a:t>первичной ветеранской </a:t>
            </a:r>
            <a:r>
              <a:rPr lang="ru-RU" sz="2400" b="1" dirty="0">
                <a:solidFill>
                  <a:srgbClr val="30ACEC">
                    <a:lumMod val="75000"/>
                  </a:srgbClr>
                </a:solidFill>
                <a:latin typeface="Trebuchet MS" pitchFamily="34" charset="0"/>
                <a:cs typeface="Times New Roman" panose="02020603050405020304" pitchFamily="18" charset="0"/>
              </a:rPr>
              <a:t>организации </a:t>
            </a:r>
          </a:p>
          <a:p>
            <a:pPr lvl="0" algn="ctr"/>
            <a:r>
              <a:rPr lang="ru-RU" sz="2400" b="1" dirty="0">
                <a:solidFill>
                  <a:srgbClr val="30ACEC">
                    <a:lumMod val="75000"/>
                  </a:srgbClr>
                </a:solidFill>
                <a:latin typeface="Trebuchet MS" pitchFamily="34" charset="0"/>
                <a:cs typeface="Times New Roman" panose="02020603050405020304" pitchFamily="18" charset="0"/>
              </a:rPr>
              <a:t>за 2020-2021 учебный год </a:t>
            </a:r>
          </a:p>
        </p:txBody>
      </p:sp>
      <p:pic>
        <p:nvPicPr>
          <p:cNvPr id="2055" name="Picture 7" descr="C:\Users\цдт\Desktop\0d8d7da00d7e046cc054023eb096b4e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745" y="1650471"/>
            <a:ext cx="5583046" cy="372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цдт\Desktop\art-deco-box-1579465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5" b="4410"/>
          <a:stretch/>
        </p:blipFill>
        <p:spPr bwMode="auto">
          <a:xfrm rot="10800000">
            <a:off x="1591732" y="406399"/>
            <a:ext cx="6852355" cy="623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47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Documents and Settings\дом\Рабочий стол\IMG_20191011_1000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7712" t="18920" r="19132" b="20089"/>
          <a:stretch>
            <a:fillRect/>
          </a:stretch>
        </p:blipFill>
        <p:spPr bwMode="auto">
          <a:xfrm>
            <a:off x="959004" y="2008049"/>
            <a:ext cx="2203405" cy="2837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48370" y="725598"/>
            <a:ext cx="572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rebuchet MS" pitchFamily="34" charset="0"/>
                <a:cs typeface="Times New Roman" panose="02020603050405020304" pitchFamily="18" charset="0"/>
              </a:rPr>
              <a:t>Виктор Васильевич Матвеев</a:t>
            </a:r>
          </a:p>
          <a:p>
            <a:r>
              <a:rPr lang="ru-RU" dirty="0" smtClean="0">
                <a:latin typeface="Trebuchet MS" pitchFamily="34" charset="0"/>
                <a:cs typeface="Times New Roman" panose="02020603050405020304" pitchFamily="18" charset="0"/>
              </a:rPr>
              <a:t>Председатель Совета ветеранов «ЦДТ «Радуга»</a:t>
            </a:r>
            <a:endParaRPr lang="ru-RU" dirty="0">
              <a:latin typeface="Trebuchet MS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30399" y="1873559"/>
            <a:ext cx="5252357" cy="357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/>
            </a:pP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Виктор Васильевич - мастер спорта, является инициатором образования объединения «Картинг», работа которого началась с 2002 года на базе Районного центра детского творчества Нижнекамского района.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/>
            </a:pP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Коммуникабельный, отзывчивый, преданный своей работе, ответственный, целеустремленный, внимательный, добропорядочный, именно за такие качества был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награжден 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Знаком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«Отличник физической культуры и спорта».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/>
            </a:pPr>
            <a:r>
              <a:rPr lang="tt-RU" sz="1600" dirty="0" smtClean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С 2019 года является председателем Совета ветеранов 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ЦДТ «Радуга».</a:t>
            </a:r>
            <a:r>
              <a:rPr lang="tt-RU" sz="1600" dirty="0" smtClean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/>
            </a:pPr>
            <a:r>
              <a:rPr lang="tt-RU" sz="1600" dirty="0" smtClean="0">
                <a:solidFill>
                  <a:schemeClr val="bg2">
                    <a:lumMod val="25000"/>
                  </a:schemeClr>
                </a:solidFill>
                <a:latin typeface="Trebuchet MS" pitchFamily="34" charset="0"/>
                <a:cs typeface="Times New Roman" panose="02020603050405020304" pitchFamily="18" charset="0"/>
              </a:rPr>
              <a:t>Общий стаж работы составляет 45 лет, в области образования -18 лет.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Trebuchet MS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47" y="1797908"/>
            <a:ext cx="2502185" cy="307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02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116632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  <a:cs typeface="Times New Roman" panose="02020603050405020304" pitchFamily="18" charset="0"/>
              </a:rPr>
              <a:t>Состав ветеранской организации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66" t="11174" r="29328" b="49338"/>
          <a:stretch/>
        </p:blipFill>
        <p:spPr>
          <a:xfrm>
            <a:off x="1434085" y="610261"/>
            <a:ext cx="1682485" cy="211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53118" y="2672502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Ишанкулова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Надежда Викторовна</a:t>
            </a:r>
            <a:r>
              <a:rPr lang="ru-RU" sz="1400" b="1" dirty="0" smtClean="0">
                <a:solidFill>
                  <a:srgbClr val="0070C0"/>
                </a:solidFill>
                <a:latin typeface="Trebuchet MS" pitchFamily="34" charset="0"/>
              </a:rPr>
              <a:t>, </a:t>
            </a:r>
            <a:r>
              <a:rPr lang="ru-RU" sz="1100" dirty="0" smtClean="0">
                <a:latin typeface="Trebuchet MS" pitchFamily="34" charset="0"/>
              </a:rPr>
              <a:t>стаж 37 лет, Почетная грамота Главы МО «Нижнекамский муниципальный район»</a:t>
            </a:r>
            <a:endParaRPr lang="ru-RU" sz="1100" dirty="0">
              <a:latin typeface="Trebuchet MS" pitchFamily="34" charset="0"/>
            </a:endParaRPr>
          </a:p>
        </p:txBody>
      </p:sp>
      <p:pic>
        <p:nvPicPr>
          <p:cNvPr id="7" name="Picture 3" descr="C:\Documents and Settings\дом\Рабочий стол\01d7c836552e1c25919cba1a3ae9fade_XL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0560" t="4747" r="21387" b="36548"/>
          <a:stretch>
            <a:fillRect/>
          </a:stretch>
        </p:blipFill>
        <p:spPr bwMode="auto">
          <a:xfrm>
            <a:off x="3968044" y="1113786"/>
            <a:ext cx="1784603" cy="2109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274238" y="3271244"/>
            <a:ext cx="328962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70C0"/>
                </a:solidFill>
                <a:latin typeface="Trebuchet MS" pitchFamily="34" charset="0"/>
              </a:rPr>
              <a:t>Бурмистрова</a:t>
            </a:r>
            <a:r>
              <a:rPr lang="ru-RU" sz="1400" dirty="0" smtClean="0">
                <a:solidFill>
                  <a:srgbClr val="0070C0"/>
                </a:solidFill>
                <a:latin typeface="Trebuchet MS" pitchFamily="34" charset="0"/>
              </a:rPr>
              <a:t> Наиля </a:t>
            </a:r>
            <a:r>
              <a:rPr lang="ru-RU" sz="1400" dirty="0" err="1" smtClean="0">
                <a:solidFill>
                  <a:srgbClr val="0070C0"/>
                </a:solidFill>
                <a:latin typeface="Trebuchet MS" pitchFamily="34" charset="0"/>
              </a:rPr>
              <a:t>Нуриевна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, </a:t>
            </a:r>
            <a:r>
              <a:rPr lang="ru-RU" dirty="0" smtClean="0">
                <a:solidFill>
                  <a:srgbClr val="C00000"/>
                </a:solidFill>
                <a:latin typeface="Trebuchet MS" pitchFamily="34" charset="0"/>
              </a:rPr>
              <a:t>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стаж 43 года, Почетная грамота Министерства Просвещения РФ, Знак «За заслуги в образовании», медаль 1000-летие г. </a:t>
            </a:r>
            <a:r>
              <a:rPr lang="ru-RU" sz="1100" dirty="0">
                <a:latin typeface="Trebuchet MS" pitchFamily="34" charset="0"/>
              </a:rPr>
              <a:t>К</a:t>
            </a:r>
            <a:r>
              <a:rPr lang="ru-RU" sz="1100" dirty="0" smtClean="0">
                <a:latin typeface="Trebuchet MS" pitchFamily="34" charset="0"/>
              </a:rPr>
              <a:t>азань</a:t>
            </a:r>
            <a:endParaRPr lang="ru-RU" sz="1100" dirty="0">
              <a:latin typeface="Trebuchet MS" pitchFamily="34" charset="0"/>
            </a:endParaRPr>
          </a:p>
        </p:txBody>
      </p:sp>
      <p:pic>
        <p:nvPicPr>
          <p:cNvPr id="11" name="Picture 2" descr="C:\Documents and Settings\дом\Рабочий стол\IMG-20200116-WA0020.jpg"/>
          <p:cNvPicPr>
            <a:picLocks noChangeAspect="1" noChangeArrowheads="1"/>
          </p:cNvPicPr>
          <p:nvPr/>
        </p:nvPicPr>
        <p:blipFill>
          <a:blip r:embed="rId8">
            <a:lum bright="20000"/>
          </a:blip>
          <a:srcRect l="16762" t="15474" r="20483" b="29119"/>
          <a:stretch>
            <a:fillRect/>
          </a:stretch>
        </p:blipFill>
        <p:spPr bwMode="auto">
          <a:xfrm>
            <a:off x="1577888" y="3767819"/>
            <a:ext cx="1696350" cy="199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842682" y="5712530"/>
            <a:ext cx="31712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 smtClean="0">
                <a:solidFill>
                  <a:srgbClr val="002060"/>
                </a:solidFill>
                <a:latin typeface="Trebuchet MS" pitchFamily="34" charset="0"/>
              </a:rPr>
              <a:t>Шарипзянов</a:t>
            </a:r>
            <a:r>
              <a:rPr lang="ru-RU" sz="14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Trebuchet MS" pitchFamily="34" charset="0"/>
              </a:rPr>
              <a:t>Загир</a:t>
            </a:r>
            <a:r>
              <a:rPr lang="ru-RU" sz="14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Trebuchet MS" pitchFamily="34" charset="0"/>
              </a:rPr>
              <a:t>Котдусович</a:t>
            </a:r>
            <a:r>
              <a:rPr lang="ru-RU" sz="1400" dirty="0" smtClean="0">
                <a:solidFill>
                  <a:srgbClr val="002060"/>
                </a:solidFill>
                <a:latin typeface="Trebuchet MS" pitchFamily="34" charset="0"/>
              </a:rPr>
              <a:t>,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стаж 45 лет</a:t>
            </a:r>
            <a:endParaRPr lang="ru-RU" sz="1100" dirty="0">
              <a:latin typeface="Trebuchet MS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73947" y="5683225"/>
            <a:ext cx="34563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  <a:latin typeface="Trebuchet MS" pitchFamily="34" charset="0"/>
              </a:rPr>
              <a:t>Скворцова Татьяна Ивановна</a:t>
            </a:r>
            <a:r>
              <a:rPr lang="ru-RU" dirty="0" smtClean="0">
                <a:solidFill>
                  <a:srgbClr val="0070C0"/>
                </a:solidFill>
                <a:latin typeface="Trebuchet MS" pitchFamily="34" charset="0"/>
              </a:rPr>
              <a:t>,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стаж 40 лет, Благодарственное письмо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ЦДТ «Радуга», Благодарственное письмо Главы МО «</a:t>
            </a:r>
            <a:r>
              <a:rPr lang="ru-RU" sz="1100" dirty="0" err="1" smtClean="0">
                <a:latin typeface="Trebuchet MS" pitchFamily="34" charset="0"/>
              </a:rPr>
              <a:t>пгт</a:t>
            </a:r>
            <a:r>
              <a:rPr lang="ru-RU" sz="1100" dirty="0" smtClean="0">
                <a:latin typeface="Trebuchet MS" pitchFamily="34" charset="0"/>
              </a:rPr>
              <a:t> Камские Поляны»</a:t>
            </a:r>
            <a:endParaRPr lang="ru-RU" sz="1100" dirty="0">
              <a:latin typeface="Trebuchet MS" pitchFamily="34" charset="0"/>
            </a:endParaRPr>
          </a:p>
        </p:txBody>
      </p:sp>
      <p:pic>
        <p:nvPicPr>
          <p:cNvPr id="15" name="Picture 3" descr="C:\Documents and Settings\дом\Рабочий стол\Безымянный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5177" t="3703" r="5515"/>
          <a:stretch>
            <a:fillRect/>
          </a:stretch>
        </p:blipFill>
        <p:spPr bwMode="auto">
          <a:xfrm>
            <a:off x="6743348" y="548392"/>
            <a:ext cx="1769333" cy="2193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6105995" y="2680437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70C0"/>
                </a:solidFill>
                <a:latin typeface="Trebuchet MS" pitchFamily="34" charset="0"/>
              </a:rPr>
              <a:t>Филипова</a:t>
            </a:r>
            <a:r>
              <a:rPr lang="ru-RU" sz="1400" dirty="0" smtClean="0">
                <a:solidFill>
                  <a:srgbClr val="0070C0"/>
                </a:solidFill>
                <a:latin typeface="Trebuchet MS" pitchFamily="34" charset="0"/>
              </a:rPr>
              <a:t> Анна  Александровна, </a:t>
            </a:r>
            <a:r>
              <a:rPr lang="ru-RU" sz="1100" dirty="0" smtClean="0">
                <a:latin typeface="Trebuchet MS" pitchFamily="34" charset="0"/>
              </a:rPr>
              <a:t>стаж 31 год, Почетная грамота Главы МО «</a:t>
            </a:r>
            <a:r>
              <a:rPr lang="ru-RU" sz="1100" dirty="0" err="1" smtClean="0">
                <a:latin typeface="Trebuchet MS" pitchFamily="34" charset="0"/>
              </a:rPr>
              <a:t>пгт</a:t>
            </a:r>
            <a:r>
              <a:rPr lang="ru-RU" sz="1100" dirty="0" smtClean="0">
                <a:latin typeface="Trebuchet MS" pitchFamily="34" charset="0"/>
              </a:rPr>
              <a:t> Камские Поляны»</a:t>
            </a:r>
            <a:endParaRPr lang="ru-RU" sz="1100" dirty="0">
              <a:latin typeface="Trebuchet MS" pitchFamily="34" charset="0"/>
            </a:endParaRPr>
          </a:p>
        </p:txBody>
      </p:sp>
      <p:pic>
        <p:nvPicPr>
          <p:cNvPr id="1027" name="Picture 3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483" y="588201"/>
            <a:ext cx="1826028" cy="210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453" y="588200"/>
            <a:ext cx="1826028" cy="210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619" y="1128576"/>
            <a:ext cx="1826028" cy="210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263" y="3616394"/>
            <a:ext cx="1826028" cy="210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цдт\Desktop\Рисунок2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" t="-467" r="7754" b="17860"/>
          <a:stretch/>
        </p:blipFill>
        <p:spPr bwMode="auto">
          <a:xfrm>
            <a:off x="6595181" y="3697484"/>
            <a:ext cx="1613915" cy="19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064" y="3594966"/>
            <a:ext cx="1826028" cy="210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6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711"/>
          <a:stretch/>
        </p:blipFill>
        <p:spPr>
          <a:xfrm>
            <a:off x="1043607" y="1067983"/>
            <a:ext cx="2007407" cy="2470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54203" y="3538279"/>
            <a:ext cx="362307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Матвеева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Людмила Николаевна,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Почетная грамота РУО,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Благодарственное письмо УО,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Почетная грамота  МО и Н РТ</a:t>
            </a:r>
            <a:endParaRPr lang="ru-RU" sz="1100" dirty="0">
              <a:latin typeface="Trebuchet MS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98" t="14142" r="30081" b="38784"/>
          <a:stretch/>
        </p:blipFill>
        <p:spPr>
          <a:xfrm>
            <a:off x="3656018" y="2445488"/>
            <a:ext cx="2170968" cy="2687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58279" y="5329755"/>
            <a:ext cx="3363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  <a:latin typeface="Trebuchet MS" pitchFamily="34" charset="0"/>
              </a:rPr>
              <a:t>Рукавишникова Лариса Степановна,  </a:t>
            </a:r>
            <a:r>
              <a:rPr lang="ru-RU" sz="1100" dirty="0" smtClean="0">
                <a:latin typeface="Trebuchet MS" pitchFamily="34" charset="0"/>
              </a:rPr>
              <a:t>Благодарственное письмо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МБУ ДО «ЦДТ «Радуга»</a:t>
            </a:r>
            <a:endParaRPr lang="ru-RU" sz="1100" dirty="0">
              <a:latin typeface="Trebuchet MS" pitchFamily="34" charset="0"/>
            </a:endParaRPr>
          </a:p>
        </p:txBody>
      </p:sp>
      <p:pic>
        <p:nvPicPr>
          <p:cNvPr id="7" name="Picture 4" descr="C:\Documents and Settings\дом\Рабочий стол\аня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6245660" y="1164983"/>
            <a:ext cx="2430087" cy="2026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909072" y="3492668"/>
            <a:ext cx="32403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  <a:latin typeface="Trebuchet MS" pitchFamily="34" charset="0"/>
              </a:rPr>
              <a:t>Зайцева Анна Николаевна,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Благодарственное письмо Главы МО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«</a:t>
            </a:r>
            <a:r>
              <a:rPr lang="ru-RU" sz="1100" dirty="0" err="1" smtClean="0">
                <a:latin typeface="Trebuchet MS" pitchFamily="34" charset="0"/>
              </a:rPr>
              <a:t>пгт</a:t>
            </a:r>
            <a:r>
              <a:rPr lang="ru-RU" sz="1100" dirty="0" smtClean="0">
                <a:latin typeface="Trebuchet MS" pitchFamily="34" charset="0"/>
              </a:rPr>
              <a:t> Камские Поляны», 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Почетная грамота Главы МО</a:t>
            </a:r>
          </a:p>
          <a:p>
            <a:pPr algn="ctr"/>
            <a:r>
              <a:rPr lang="ru-RU" sz="1100" dirty="0" smtClean="0">
                <a:latin typeface="Trebuchet MS" pitchFamily="34" charset="0"/>
              </a:rPr>
              <a:t> «</a:t>
            </a:r>
            <a:r>
              <a:rPr lang="ru-RU" sz="1100" dirty="0" err="1" smtClean="0">
                <a:latin typeface="Trebuchet MS" pitchFamily="34" charset="0"/>
              </a:rPr>
              <a:t>пгт</a:t>
            </a:r>
            <a:r>
              <a:rPr lang="ru-RU" sz="1100" dirty="0" smtClean="0">
                <a:latin typeface="Trebuchet MS" pitchFamily="34" charset="0"/>
              </a:rPr>
              <a:t> Камские Поляны»</a:t>
            </a:r>
            <a:endParaRPr lang="ru-RU" sz="1100" dirty="0">
              <a:latin typeface="Trebuchet MS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116632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  <a:cs typeface="Times New Roman" panose="02020603050405020304" pitchFamily="18" charset="0"/>
              </a:rPr>
              <a:t>Состав ветеранской организации</a:t>
            </a:r>
          </a:p>
        </p:txBody>
      </p:sp>
      <p:pic>
        <p:nvPicPr>
          <p:cNvPr id="12" name="Picture 4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808" y="871873"/>
            <a:ext cx="2141008" cy="262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10" y="902522"/>
            <a:ext cx="2141008" cy="262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цдт\Desktop\larasdigiworld_chilliwinter-el-frame2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51" y="2280620"/>
            <a:ext cx="2295587" cy="281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89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8708" y="158672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  <a:cs typeface="Times New Roman" panose="02020603050405020304" pitchFamily="18" charset="0"/>
              </a:rPr>
              <a:t>Участие Совета ветеранов в работе учреждения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4366" y="1929419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  <a:cs typeface="Times New Roman" panose="02020603050405020304" pitchFamily="18" charset="0"/>
              </a:rPr>
              <a:t>Раздел Совета ветеранов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379" y="3288905"/>
            <a:ext cx="4193337" cy="28670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620688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b="1" dirty="0">
                <a:latin typeface="Trebuchet MS" pitchFamily="34" charset="0"/>
                <a:cs typeface="Times New Roman" panose="02020603050405020304" pitchFamily="18" charset="0"/>
              </a:rPr>
              <a:t>в период  тарификации;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>
                <a:latin typeface="Trebuchet MS" pitchFamily="34" charset="0"/>
                <a:cs typeface="Times New Roman" panose="02020603050405020304" pitchFamily="18" charset="0"/>
              </a:rPr>
              <a:t>по  вопросам охраны труда;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>
                <a:latin typeface="Trebuchet MS" pitchFamily="34" charset="0"/>
                <a:cs typeface="Times New Roman" panose="02020603050405020304" pitchFamily="18" charset="0"/>
              </a:rPr>
              <a:t>в период  аттестации;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400" b="1" dirty="0">
                <a:latin typeface="Trebuchet MS" pitchFamily="34" charset="0"/>
                <a:cs typeface="Times New Roman" panose="02020603050405020304" pitchFamily="18" charset="0"/>
              </a:rPr>
              <a:t>при формировании списков сотрудников для представления к наградам;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400" b="1" dirty="0">
                <a:latin typeface="Trebuchet MS" pitchFamily="34" charset="0"/>
                <a:cs typeface="Times New Roman" panose="02020603050405020304" pitchFamily="18" charset="0"/>
              </a:rPr>
              <a:t>в качестве членов жюри конкурсов;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>
                <a:latin typeface="Trebuchet MS" pitchFamily="34" charset="0"/>
                <a:cs typeface="Times New Roman" panose="02020603050405020304" pitchFamily="18" charset="0"/>
              </a:rPr>
              <a:t>по распределению выплат стимулирующего характера и т.п.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8837" y="2306247"/>
            <a:ext cx="7982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rebuchet MS" pitchFamily="34" charset="0"/>
                <a:cs typeface="Times New Roman" panose="02020603050405020304" pitchFamily="18" charset="0"/>
              </a:rPr>
              <a:t>Информация о деятельности Совета ветеранов находится </a:t>
            </a:r>
          </a:p>
          <a:p>
            <a:r>
              <a:rPr lang="ru-RU" sz="1400" b="1" dirty="0" smtClean="0">
                <a:latin typeface="Trebuchet MS" pitchFamily="34" charset="0"/>
                <a:cs typeface="Times New Roman" panose="02020603050405020304" pitchFamily="18" charset="0"/>
              </a:rPr>
              <a:t>в электронном образовании Республики Татарстан </a:t>
            </a:r>
          </a:p>
          <a:p>
            <a:r>
              <a:rPr lang="ru-RU" sz="1400" b="1" dirty="0" smtClean="0">
                <a:latin typeface="Trebuchet MS" pitchFamily="34" charset="0"/>
                <a:cs typeface="Times New Roman" panose="02020603050405020304" pitchFamily="18" charset="0"/>
              </a:rPr>
              <a:t>на сайте МБУ ДО «ЦДТ Радуга» в разделе «Совет ветеранов». </a:t>
            </a:r>
          </a:p>
          <a:p>
            <a:r>
              <a:rPr lang="ru-RU" sz="1400" b="1" dirty="0" smtClean="0">
                <a:latin typeface="Trebuchet MS" pitchFamily="34" charset="0"/>
                <a:cs typeface="Times New Roman" panose="02020603050405020304" pitchFamily="18" charset="0"/>
              </a:rPr>
              <a:t>Ссылка: </a:t>
            </a:r>
            <a:r>
              <a:rPr lang="en-US" sz="1400" b="1" dirty="0" smtClean="0">
                <a:solidFill>
                  <a:srgbClr val="C00000"/>
                </a:solidFill>
                <a:latin typeface="Trebuchet MS" pitchFamily="34" charset="0"/>
                <a:cs typeface="Times New Roman" panose="02020603050405020304" pitchFamily="18" charset="0"/>
              </a:rPr>
              <a:t>https</a:t>
            </a:r>
            <a:r>
              <a:rPr lang="en-US" sz="1400" b="1" dirty="0">
                <a:solidFill>
                  <a:srgbClr val="C00000"/>
                </a:solidFill>
                <a:latin typeface="Trebuchet MS" pitchFamily="34" charset="0"/>
                <a:cs typeface="Times New Roman" panose="02020603050405020304" pitchFamily="18" charset="0"/>
              </a:rPr>
              <a:t>://edu.tatar.ru/nkamsk/raduga/page4062517.htm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цдт\Desktop\art-deco-box-157946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17"/>
          <a:stretch/>
        </p:blipFill>
        <p:spPr bwMode="auto">
          <a:xfrm>
            <a:off x="3376938" y="2106557"/>
            <a:ext cx="5165768" cy="468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88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6443" y="78475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  <a:cs typeface="Times New Roman" panose="02020603050405020304" pitchFamily="18" charset="0"/>
              </a:rPr>
              <a:t>Рабочие моменты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112" y="613149"/>
            <a:ext cx="3070563" cy="2269362"/>
          </a:xfrm>
          <a:prstGeom prst="rect">
            <a:avLst/>
          </a:prstGeom>
          <a:ln w="57150" cap="sq" cmpd="thickThin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4722343" y="2903994"/>
            <a:ext cx="4206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Совета ветеранов в  рассмотрении правил внутреннего трудового распорядка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6938" y="5927618"/>
            <a:ext cx="5151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Еженедельные планерки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коллектива «ЦДТ «Радуга»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036" y="613148"/>
            <a:ext cx="3025855" cy="2269392"/>
          </a:xfrm>
          <a:prstGeom prst="rect">
            <a:avLst/>
          </a:prstGeom>
          <a:ln w="57150" cap="sq" cmpd="thickThin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724061" y="2882510"/>
            <a:ext cx="2930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Всемирная образовательная акция «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Татарча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диктант»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18" t="39187"/>
          <a:stretch/>
        </p:blipFill>
        <p:spPr>
          <a:xfrm>
            <a:off x="1319514" y="3905908"/>
            <a:ext cx="2243843" cy="2449317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78" t="19186" r="3496" b="38049"/>
          <a:stretch/>
        </p:blipFill>
        <p:spPr>
          <a:xfrm>
            <a:off x="6347516" y="3905908"/>
            <a:ext cx="2231264" cy="2472167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8" t="41189" r="3091" b="26204"/>
          <a:stretch/>
        </p:blipFill>
        <p:spPr>
          <a:xfrm>
            <a:off x="3448485" y="3609483"/>
            <a:ext cx="2951054" cy="2263698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5265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18075" y="3327998"/>
            <a:ext cx="5151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собрание трудового коллектива 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30627" r="3091" b="44291"/>
          <a:stretch/>
        </p:blipFill>
        <p:spPr>
          <a:xfrm>
            <a:off x="4175408" y="718487"/>
            <a:ext cx="4365400" cy="2483311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" t="33685" r="1422" b="43609"/>
          <a:stretch/>
        </p:blipFill>
        <p:spPr>
          <a:xfrm>
            <a:off x="4175408" y="3817629"/>
            <a:ext cx="4365400" cy="2208379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781286" y="6083426"/>
            <a:ext cx="5184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совета ветеранов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членов жюри конкурсов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71" t="21901" r="876" b="36632"/>
          <a:stretch/>
        </p:blipFill>
        <p:spPr>
          <a:xfrm>
            <a:off x="1299768" y="3817629"/>
            <a:ext cx="2620193" cy="2743741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70" t="43671" r="5122" b="2576"/>
          <a:stretch/>
        </p:blipFill>
        <p:spPr>
          <a:xfrm>
            <a:off x="1299768" y="718487"/>
            <a:ext cx="2620193" cy="2906740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TextBox 11"/>
          <p:cNvSpPr txBox="1"/>
          <p:nvPr/>
        </p:nvSpPr>
        <p:spPr>
          <a:xfrm>
            <a:off x="486518" y="78475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  <a:cs typeface="Times New Roman" panose="02020603050405020304" pitchFamily="18" charset="0"/>
              </a:rPr>
              <a:t>Рабочие моменты</a:t>
            </a:r>
          </a:p>
        </p:txBody>
      </p:sp>
    </p:spTree>
    <p:extLst>
      <p:ext uri="{BB962C8B-B14F-4D97-AF65-F5344CB8AC3E}">
        <p14:creationId xmlns:p14="http://schemas.microsoft.com/office/powerpoint/2010/main" val="384255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69921" y="116632"/>
            <a:ext cx="5904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rebuchet MS" pitchFamily="34" charset="0"/>
              </a:rPr>
              <a:t>Спортивные </a:t>
            </a:r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</a:rPr>
              <a:t>мероприятия</a:t>
            </a:r>
            <a:endParaRPr lang="ru-RU" sz="2400" b="1" dirty="0">
              <a:solidFill>
                <a:srgbClr val="0070C0"/>
              </a:solidFill>
              <a:latin typeface="Trebuchet MS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6648" y="1455318"/>
            <a:ext cx="30697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Всероссийская акция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«На работу на велосипеде»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48" y="647372"/>
            <a:ext cx="3800839" cy="2850629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43" y="2222503"/>
            <a:ext cx="3195929" cy="4261238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48" y="3646663"/>
            <a:ext cx="3800839" cy="2850629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4454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57" r="749"/>
          <a:stretch/>
        </p:blipFill>
        <p:spPr>
          <a:xfrm>
            <a:off x="1365726" y="977847"/>
            <a:ext cx="3296450" cy="2599924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5" t="5366" r="8537"/>
          <a:stretch/>
        </p:blipFill>
        <p:spPr>
          <a:xfrm>
            <a:off x="4992418" y="3846785"/>
            <a:ext cx="3217904" cy="2595391"/>
          </a:xfrm>
          <a:prstGeom prst="rect">
            <a:avLst/>
          </a:prstGeom>
          <a:ln w="5715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356" y="977847"/>
            <a:ext cx="3466564" cy="2599924"/>
          </a:xfrm>
          <a:prstGeom prst="rect">
            <a:avLst/>
          </a:prstGeom>
          <a:ln w="5715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2632485" y="123732"/>
            <a:ext cx="4472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  <a:cs typeface="Times New Roman" panose="02020603050405020304" pitchFamily="18" charset="0"/>
              </a:rPr>
              <a:t>Всероссийский день бега «Кросс Наций -2021»</a:t>
            </a:r>
            <a:endParaRPr lang="ru-RU" sz="2400" b="1" dirty="0">
              <a:solidFill>
                <a:srgbClr val="0070C0"/>
              </a:solidFill>
              <a:latin typeface="Trebuchet MS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C:\Users\цдт\Desktop\спорт 1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7" t="31994" r="25555" b="19284"/>
          <a:stretch/>
        </p:blipFill>
        <p:spPr bwMode="auto">
          <a:xfrm>
            <a:off x="933939" y="3846786"/>
            <a:ext cx="3728237" cy="2596043"/>
          </a:xfrm>
          <a:prstGeom prst="rect">
            <a:avLst/>
          </a:prstGeom>
          <a:ln w="5715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00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4440" y="130625"/>
            <a:ext cx="836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</a:rPr>
              <a:t>Организация и проведение  мастер-классов </a:t>
            </a:r>
            <a:endParaRPr lang="ru-RU" sz="2400" b="1" dirty="0">
              <a:solidFill>
                <a:srgbClr val="0070C0"/>
              </a:solidFill>
              <a:latin typeface="Trebuchet MS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692" y="3483000"/>
            <a:ext cx="3311912" cy="2483934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747" y="664478"/>
            <a:ext cx="3311912" cy="2270880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592"/>
          <a:stretch/>
        </p:blipFill>
        <p:spPr>
          <a:xfrm>
            <a:off x="5082221" y="664478"/>
            <a:ext cx="3349083" cy="2270880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746" y="3476142"/>
            <a:ext cx="3311913" cy="2483934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2077600" y="2983036"/>
            <a:ext cx="58056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празднования «Дня города»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452" y="5960076"/>
            <a:ext cx="3313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празднования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«Дня семьи, любви и верности»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0386" y="5987954"/>
            <a:ext cx="3417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празднования народного фестиваля «Погремушка»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04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580" y="63060"/>
            <a:ext cx="9145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</a:rPr>
              <a:t>Организация и проведение  мастер-классов </a:t>
            </a:r>
            <a:endParaRPr lang="ru-RU" sz="2400" b="1" dirty="0">
              <a:solidFill>
                <a:srgbClr val="0070C0"/>
              </a:solidFill>
              <a:latin typeface="Trebuchet MS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78367" y="6033646"/>
            <a:ext cx="2930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празднования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«Дня молодежи»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" t="17836" r="3274" b="37406"/>
          <a:stretch/>
        </p:blipFill>
        <p:spPr>
          <a:xfrm>
            <a:off x="2617220" y="3584034"/>
            <a:ext cx="2380799" cy="2438670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91" t="26799" r="2519" b="30432"/>
          <a:stretch/>
        </p:blipFill>
        <p:spPr>
          <a:xfrm>
            <a:off x="1703386" y="601620"/>
            <a:ext cx="2406159" cy="2362298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475400" y="2951819"/>
            <a:ext cx="2930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празднования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«Дня Республики Татарстан»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8" t="33317" r="2805" b="30297"/>
          <a:stretch/>
        </p:blipFill>
        <p:spPr>
          <a:xfrm>
            <a:off x="4767522" y="599093"/>
            <a:ext cx="2778183" cy="2370736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4691928" y="2954724"/>
            <a:ext cx="2930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празднования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«Дня защиты детей»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2" t="23628" r="3090" b="37029"/>
          <a:stretch/>
        </p:blipFill>
        <p:spPr>
          <a:xfrm>
            <a:off x="5843744" y="3578134"/>
            <a:ext cx="2743203" cy="2455079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10"/>
          <p:cNvSpPr txBox="1"/>
          <p:nvPr/>
        </p:nvSpPr>
        <p:spPr>
          <a:xfrm>
            <a:off x="5761192" y="6025973"/>
            <a:ext cx="2930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празднования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«Дня семьи»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14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" t="19934" r="1375" b="26205"/>
          <a:stretch/>
        </p:blipFill>
        <p:spPr>
          <a:xfrm>
            <a:off x="6357811" y="3157176"/>
            <a:ext cx="2439348" cy="2906258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6139648" y="6103009"/>
            <a:ext cx="2930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«День открытых дверей»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" t="38680" r="1947" b="28845"/>
          <a:stretch/>
        </p:blipFill>
        <p:spPr>
          <a:xfrm>
            <a:off x="3189714" y="3865345"/>
            <a:ext cx="3032373" cy="2198089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3265594" y="6095816"/>
            <a:ext cx="2930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«Город мастеров» в рамках Дня добра и уважения 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56852" y="186517"/>
            <a:ext cx="5631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rebuchet MS" pitchFamily="34" charset="0"/>
              </a:rPr>
              <a:t>Благоустройство территорий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6" t="31219" r="-379" b="37398"/>
          <a:stretch/>
        </p:blipFill>
        <p:spPr>
          <a:xfrm>
            <a:off x="304800" y="1078552"/>
            <a:ext cx="2754888" cy="1898906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3" t="30341" r="5092" b="40066"/>
          <a:stretch/>
        </p:blipFill>
        <p:spPr>
          <a:xfrm>
            <a:off x="6357811" y="1081538"/>
            <a:ext cx="2641667" cy="1947443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9" t="24819" r="803" b="35678"/>
          <a:stretch/>
        </p:blipFill>
        <p:spPr>
          <a:xfrm>
            <a:off x="3189715" y="1078552"/>
            <a:ext cx="3040573" cy="2652617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5323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050" y="73570"/>
            <a:ext cx="9145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Чествование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ветеранов участников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выставки – конкурса декоративно-прикладного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искусства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«Кладовая творчества»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2" t="13732" r="14470" b="44158"/>
          <a:stretch/>
        </p:blipFill>
        <p:spPr>
          <a:xfrm>
            <a:off x="735726" y="2077769"/>
            <a:ext cx="2333296" cy="2872023"/>
          </a:xfrm>
          <a:prstGeom prst="rect">
            <a:avLst/>
          </a:prstGeom>
          <a:ln w="5715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3609" r="5638" b="46695"/>
          <a:stretch/>
        </p:blipFill>
        <p:spPr>
          <a:xfrm>
            <a:off x="3203046" y="3818059"/>
            <a:ext cx="2752836" cy="2619532"/>
          </a:xfrm>
          <a:prstGeom prst="rect">
            <a:avLst/>
          </a:prstGeom>
          <a:ln w="57150" cap="sq" cmpd="thickThin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87" t="16501" r="6496" b="45083"/>
          <a:stretch/>
        </p:blipFill>
        <p:spPr>
          <a:xfrm>
            <a:off x="6106508" y="2080771"/>
            <a:ext cx="2638097" cy="2838092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47" t="33795" r="3922" b="44555"/>
          <a:stretch/>
        </p:blipFill>
        <p:spPr>
          <a:xfrm>
            <a:off x="3203046" y="1327929"/>
            <a:ext cx="2752836" cy="2356535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8169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253" y="4066604"/>
            <a:ext cx="4333657" cy="1950146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>
          <a:xfrm>
            <a:off x="4897415" y="451160"/>
            <a:ext cx="3871200" cy="2615252"/>
          </a:xfrm>
          <a:prstGeom prst="rect">
            <a:avLst/>
          </a:prstGeom>
          <a:ln w="5715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6" t="24616" r="1660" b="42117"/>
          <a:stretch/>
        </p:blipFill>
        <p:spPr>
          <a:xfrm>
            <a:off x="1163253" y="451160"/>
            <a:ext cx="3600211" cy="2615252"/>
          </a:xfrm>
          <a:prstGeom prst="rect">
            <a:avLst/>
          </a:prstGeom>
          <a:ln w="57150" cap="sq" cmpd="thickThin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1497930" y="3091818"/>
            <a:ext cx="2930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видеопроекте «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Камполянцы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поздравляют ветеранов!»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2" t="33927" r="4235" b="39010"/>
          <a:stretch/>
        </p:blipFill>
        <p:spPr>
          <a:xfrm>
            <a:off x="5638870" y="4066604"/>
            <a:ext cx="3129745" cy="1950146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1694040" y="6016750"/>
            <a:ext cx="6969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ежегодных соревнованиях по шашкам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6910" y="3110319"/>
            <a:ext cx="2930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ежегодных республиканских соревнованиях по картингу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65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69"/>
          <a:stretch/>
        </p:blipFill>
        <p:spPr>
          <a:xfrm>
            <a:off x="4730101" y="725516"/>
            <a:ext cx="4193178" cy="2532955"/>
          </a:xfrm>
          <a:prstGeom prst="rect">
            <a:avLst/>
          </a:prstGeom>
          <a:ln w="5715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58" r="12118"/>
          <a:stretch/>
        </p:blipFill>
        <p:spPr>
          <a:xfrm>
            <a:off x="684029" y="725516"/>
            <a:ext cx="3908241" cy="2532955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904354" y="306900"/>
            <a:ext cx="3831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«Зарядись энергией Профсоюза!»</a:t>
            </a:r>
            <a:endParaRPr lang="ru-RU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8" t="32212" r="1375" b="34653"/>
          <a:stretch/>
        </p:blipFill>
        <p:spPr>
          <a:xfrm>
            <a:off x="4730101" y="3389739"/>
            <a:ext cx="3831779" cy="2845492"/>
          </a:xfrm>
          <a:prstGeom prst="rect">
            <a:avLst/>
          </a:prstGeom>
          <a:ln w="5715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4730101" y="6244633"/>
            <a:ext cx="3831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«Лыжня Камских Полян»</a:t>
            </a:r>
            <a:endParaRPr lang="ru-RU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6" t="25742" r="13102" b="29241"/>
          <a:stretch/>
        </p:blipFill>
        <p:spPr>
          <a:xfrm>
            <a:off x="2021086" y="3389739"/>
            <a:ext cx="2571184" cy="3087231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7028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0816" y="14714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</a:rPr>
              <a:t>Культурно-массовые мероприятия</a:t>
            </a:r>
            <a:endParaRPr lang="ru-RU" sz="2400" b="1" dirty="0">
              <a:solidFill>
                <a:srgbClr val="0070C0"/>
              </a:solidFill>
              <a:latin typeface="Trebuchet MS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4" r="5024"/>
          <a:stretch/>
        </p:blipFill>
        <p:spPr>
          <a:xfrm>
            <a:off x="1156138" y="671500"/>
            <a:ext cx="3423326" cy="2885379"/>
          </a:xfrm>
          <a:prstGeom prst="rect">
            <a:avLst/>
          </a:prstGeom>
          <a:ln w="5715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t="7526" b="7253"/>
          <a:stretch/>
        </p:blipFill>
        <p:spPr>
          <a:xfrm>
            <a:off x="4724471" y="671500"/>
            <a:ext cx="4287224" cy="2885379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799432" y="3558799"/>
            <a:ext cx="3831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«День добра и уважения»</a:t>
            </a:r>
            <a:endParaRPr lang="ru-RU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99870" y="3556879"/>
            <a:ext cx="3831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«День учителя»</a:t>
            </a:r>
            <a:endParaRPr lang="ru-RU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" t="28383" r="2232" b="41518"/>
          <a:stretch/>
        </p:blipFill>
        <p:spPr>
          <a:xfrm>
            <a:off x="4724470" y="3916341"/>
            <a:ext cx="3422765" cy="2308848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" t="27855" r="1749" b="33465"/>
          <a:stretch/>
        </p:blipFill>
        <p:spPr>
          <a:xfrm>
            <a:off x="1932005" y="3916341"/>
            <a:ext cx="2647459" cy="2315540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4540982" y="6225189"/>
            <a:ext cx="3831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«Международный женский день»</a:t>
            </a:r>
            <a:endParaRPr lang="ru-RU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15314" y="6242131"/>
            <a:ext cx="287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«Масленица»</a:t>
            </a:r>
            <a:endParaRPr lang="ru-RU" sz="1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1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9" t="35380" r="231" b="34125"/>
          <a:stretch/>
        </p:blipFill>
        <p:spPr>
          <a:xfrm>
            <a:off x="4844874" y="734923"/>
            <a:ext cx="3909808" cy="2617871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" t="25742" r="3664" b="47063"/>
          <a:stretch/>
        </p:blipFill>
        <p:spPr>
          <a:xfrm>
            <a:off x="388882" y="734924"/>
            <a:ext cx="4257368" cy="2617871"/>
          </a:xfrm>
          <a:prstGeom prst="rect">
            <a:avLst/>
          </a:prstGeom>
          <a:ln w="5715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3" t="30519" r="1089" b="36956"/>
          <a:stretch/>
        </p:blipFill>
        <p:spPr>
          <a:xfrm>
            <a:off x="4844874" y="3515946"/>
            <a:ext cx="3909808" cy="2808411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04" t="31947" r="16563" b="33994"/>
          <a:stretch/>
        </p:blipFill>
        <p:spPr>
          <a:xfrm>
            <a:off x="10630777" y="3318789"/>
            <a:ext cx="2722181" cy="30606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9" t="19837" r="325" b="50575"/>
          <a:stretch/>
        </p:blipFill>
        <p:spPr>
          <a:xfrm>
            <a:off x="388882" y="3517497"/>
            <a:ext cx="4257368" cy="2806860"/>
          </a:xfrm>
          <a:prstGeom prst="rect">
            <a:avLst/>
          </a:prstGeom>
          <a:ln w="5715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206" y="14714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rebuchet MS" pitchFamily="34" charset="0"/>
              </a:rPr>
              <a:t>Мероприятия с обучающимися</a:t>
            </a:r>
            <a:endParaRPr lang="ru-RU" sz="2400" b="1" dirty="0">
              <a:solidFill>
                <a:srgbClr val="0070C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22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0148" y="116632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rebuchet MS" pitchFamily="34" charset="0"/>
                <a:cs typeface="Times New Roman" panose="02020603050405020304" pitchFamily="18" charset="0"/>
              </a:rPr>
              <a:t>О нас в СМИ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3320" y="642098"/>
            <a:ext cx="7910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://edu.tatar.ru/nkamsk/raduga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Instagram:  </a:t>
            </a:r>
            <a:r>
              <a:rPr lang="en-US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mbu_do_cdt_raduga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Газета «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Посинформ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954" y="1334203"/>
            <a:ext cx="2221941" cy="3044284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90" y="1726325"/>
            <a:ext cx="1612499" cy="3495930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9" y="2103722"/>
            <a:ext cx="1454495" cy="3118533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2933" y="3819932"/>
            <a:ext cx="2666033" cy="2666033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4" name="Picture 2" descr="C:\Users\цдт\Desktop\Рисунок1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52"/>
          <a:stretch/>
        </p:blipFill>
        <p:spPr bwMode="auto">
          <a:xfrm>
            <a:off x="6700413" y="3564800"/>
            <a:ext cx="2157413" cy="2930590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цдт\Desktop\Рисунок2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631" y="860025"/>
            <a:ext cx="2219325" cy="2809875"/>
          </a:xfrm>
          <a:prstGeom prst="rect">
            <a:avLst/>
          </a:prstGeom>
          <a:ln w="5715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93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цдт\Desktop\Screensho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8926" cy="68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352609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Первичная ветеранская организация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Муниципального бюджетного учреждения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дополнительного образования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Центр детского творчества «Радуга»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Нижнекамского муниципального района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Республики Татарстан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18030" y="3299652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latin typeface="Trebuchet MS" pitchFamily="34" charset="0"/>
              </a:rPr>
              <a:t>«Добро в ладонях, </a:t>
            </a:r>
          </a:p>
          <a:p>
            <a:pPr algn="ctr"/>
            <a:r>
              <a:rPr lang="ru-RU" sz="3200" dirty="0" smtClean="0">
                <a:solidFill>
                  <a:srgbClr val="0070C0"/>
                </a:solidFill>
                <a:latin typeface="Trebuchet MS" pitchFamily="34" charset="0"/>
              </a:rPr>
              <a:t>сердце в груди,</a:t>
            </a:r>
          </a:p>
          <a:p>
            <a:pPr algn="ctr"/>
            <a:r>
              <a:rPr lang="ru-RU" sz="3200" dirty="0" smtClean="0">
                <a:solidFill>
                  <a:srgbClr val="0070C0"/>
                </a:solidFill>
                <a:latin typeface="Trebuchet MS" pitchFamily="34" charset="0"/>
              </a:rPr>
              <a:t>наши ветераны </a:t>
            </a:r>
          </a:p>
          <a:p>
            <a:pPr algn="ctr"/>
            <a:r>
              <a:rPr lang="ru-RU" sz="3200" dirty="0" smtClean="0">
                <a:solidFill>
                  <a:srgbClr val="0070C0"/>
                </a:solidFill>
                <a:latin typeface="Trebuchet MS" pitchFamily="34" charset="0"/>
              </a:rPr>
              <a:t>всегда впереди!»</a:t>
            </a:r>
            <a:endParaRPr lang="ru-RU" sz="3200" dirty="0">
              <a:solidFill>
                <a:srgbClr val="0070C0"/>
              </a:solidFill>
              <a:latin typeface="Trebuchet MS" pitchFamily="34" charset="0"/>
            </a:endParaRPr>
          </a:p>
        </p:txBody>
      </p:sp>
      <p:pic>
        <p:nvPicPr>
          <p:cNvPr id="8" name="Picture 2" descr="https://ya-webdesign.com/images/hand-holding-lollipop-png-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254" y="2941938"/>
            <a:ext cx="3812209" cy="2915528"/>
          </a:xfrm>
          <a:prstGeom prst="rect">
            <a:avLst/>
          </a:prstGeom>
          <a:ln w="76200" cap="sq" cmpd="thickThin">
            <a:solidFill>
              <a:srgbClr val="0033C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6482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1237</TotalTime>
  <Words>599</Words>
  <Application>Microsoft Office PowerPoint</Application>
  <PresentationFormat>Экран (4:3)</PresentationFormat>
  <Paragraphs>106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Параллакс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ДРД</cp:lastModifiedBy>
  <cp:revision>103</cp:revision>
  <cp:lastPrinted>2021-12-03T09:44:04Z</cp:lastPrinted>
  <dcterms:created xsi:type="dcterms:W3CDTF">2021-11-30T16:59:24Z</dcterms:created>
  <dcterms:modified xsi:type="dcterms:W3CDTF">2021-12-03T09:59:35Z</dcterms:modified>
</cp:coreProperties>
</file>